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9" r:id="rId2"/>
    <p:sldId id="257" r:id="rId3"/>
    <p:sldId id="262" r:id="rId4"/>
    <p:sldId id="263" r:id="rId5"/>
    <p:sldId id="264" r:id="rId6"/>
    <p:sldId id="265" r:id="rId7"/>
    <p:sldId id="267" r:id="rId8"/>
    <p:sldId id="266" r:id="rId9"/>
    <p:sldId id="269" r:id="rId10"/>
    <p:sldId id="268" r:id="rId11"/>
    <p:sldId id="270" r:id="rId12"/>
    <p:sldId id="271" r:id="rId13"/>
    <p:sldId id="272" r:id="rId14"/>
    <p:sldId id="273" r:id="rId15"/>
    <p:sldId id="275" r:id="rId16"/>
    <p:sldId id="283" r:id="rId17"/>
    <p:sldId id="274" r:id="rId18"/>
    <p:sldId id="276" r:id="rId19"/>
    <p:sldId id="277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5" autoAdjust="0"/>
    <p:restoredTop sz="76298"/>
  </p:normalViewPr>
  <p:slideViewPr>
    <p:cSldViewPr snapToGrid="0">
      <p:cViewPr varScale="1">
        <p:scale>
          <a:sx n="83" d="100"/>
          <a:sy n="83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4B42-C1B6-134F-8245-0B992378694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EDCB-B694-1A4B-8711-98159AD7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class what the health effects of smoking 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students what they think the environmental impact is of using vapes?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Now that they are thinking about disposable vapes and the numbers involved, does this change what they think the environmental consequences 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 26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slide 28 of the Teachers’ Toolkit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Zafeiridou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2018).  </a:t>
            </a: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DOI URL"/>
              </a:rPr>
              <a:t>https://doi.org/10.1021/acs.est.8b01533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https://ash.org.uk/uploads/Tobacco-Environment.pdf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31-33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See slides 5-8 of the Teachers’ Toolkit.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Stats can be found on slide 3 and 10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if students know how many chemicals are in tobacco smoke. See slide 11 of the Teachers’ Toolkit.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Can students explain why vapes may not be harmless?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See slide 12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19 and 20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Ask the students what they could do or who they can tell if they know of anyone selling vapes to young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khub.net/group/north-east-local-tobacco-control-allian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5" y="-9525"/>
            <a:ext cx="12183893" cy="647150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FEA7978-197C-A7D8-35B7-B150726A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AEDD5A-ABD9-6CF7-6C07-407115A353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4" y="-9526"/>
            <a:ext cx="12183891" cy="652805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Home - Fresh Local Tobacco Control Network - Knowledge Hub (khub.net)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8C1B9-45ED-54A7-5E35-91BD7D2744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AE42FAB-B8E5-0BC6-F00B-405D0147E9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49" y="0"/>
            <a:ext cx="12211050" cy="638577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C463ED-8DF1-07A5-061C-D896CF62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47AF44-7D17-353B-7A67-FD6F0A897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40482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A300B0-A3F0-F8AA-12C4-0275259A14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5E143-0E42-D09D-326B-A971FF8122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2000" cy="638577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C5F8568-63AE-000D-A870-DE71A2E3B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A3B9C-0D6D-0E14-D3BE-E1B734DB64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49" y="0"/>
            <a:ext cx="12230100" cy="642328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B9E96AC-14C0-F963-A6B6-1DD3E5EE3E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4FA7B-95CA-2121-DE0E-78EFCC6DB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-1"/>
            <a:ext cx="12183886" cy="639274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CD4F877-8953-4B13-1C87-58E92E2FF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A1FA9-D84B-05DF-6F49-5E03E77D9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46168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-1"/>
            <a:ext cx="12183886" cy="639274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F9C848B-3877-6837-C69A-1764809AA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4C3A1-AEB5-0C2D-A94A-ABE19E7F8C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hquit.co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alktofran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5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against the law to sell them to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0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also illegal for adults to buy vapes for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6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A5331-3E3B-129A-FF1C-38E25D488FFE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5"/>
                </a:solidFill>
              </a:rPr>
              <a:t>Anyone who knowingly sells vapes to </a:t>
            </a:r>
            <a:r>
              <a:rPr lang="en-GB" sz="6000" b="1" dirty="0">
                <a:solidFill>
                  <a:schemeClr val="accent5"/>
                </a:solidFill>
              </a:rPr>
              <a:t>under 18s </a:t>
            </a:r>
            <a:r>
              <a:rPr lang="en-GB" sz="6000" dirty="0">
                <a:solidFill>
                  <a:schemeClr val="accent5"/>
                </a:solidFill>
              </a:rPr>
              <a:t>is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driven by profit and doesn’t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care who they sell 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EB576-204E-C4EB-AD48-C5CBA9213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943">
            <a:off x="4442263" y="-351185"/>
            <a:ext cx="2048809" cy="2048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7485E-B27C-2574-F160-46B06974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1642">
            <a:off x="2311175" y="5077759"/>
            <a:ext cx="1382107" cy="1382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F95A-EA67-28BF-94F4-2C23E0E9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34">
            <a:off x="10745469" y="2545274"/>
            <a:ext cx="1767451" cy="17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0E934-5C81-96F3-817B-86C9033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700">
            <a:off x="-223281" y="3188447"/>
            <a:ext cx="1453482" cy="1453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692AD-1FB1-06D7-606E-0650A0EC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0437">
            <a:off x="8944146" y="5180564"/>
            <a:ext cx="1176496" cy="1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D2E23-FA31-C8AD-3177-2C97DB961A5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Vapes can have an impact on the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0DAE7-B601-05A0-D138-2ED353B2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62" y="4496529"/>
            <a:ext cx="3871096" cy="121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3D291-9283-28A7-C3EF-67F9D24E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63" y="601829"/>
            <a:ext cx="3012141" cy="13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41DF0-476C-88F4-1545-C9FCDD75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400" y="1272137"/>
            <a:ext cx="2693888" cy="12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A0F6-8F2C-7100-185B-D02BDEBD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513011" y="1108266"/>
            <a:ext cx="3165978" cy="46414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4DFE8-2183-2BBD-7B5C-22938D7D57D3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Approximately </a:t>
            </a:r>
            <a:r>
              <a:rPr lang="en-GB" sz="6000" b="1" dirty="0">
                <a:solidFill>
                  <a:schemeClr val="accent3"/>
                </a:solidFill>
              </a:rPr>
              <a:t>1.3</a:t>
            </a:r>
            <a:r>
              <a:rPr lang="en-GB" sz="6000" dirty="0">
                <a:solidFill>
                  <a:schemeClr val="accent3"/>
                </a:solidFill>
              </a:rPr>
              <a:t> million disposable vapes are thrown away every week in the UK: enough to cover </a:t>
            </a:r>
            <a:r>
              <a:rPr lang="en-GB" sz="6000" b="1" dirty="0">
                <a:solidFill>
                  <a:schemeClr val="accent3"/>
                </a:solidFill>
              </a:rPr>
              <a:t>22 football pitches</a:t>
            </a:r>
            <a:r>
              <a:rPr lang="en-GB" sz="60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403483-4A22-2D98-C5BE-CE701FC8CD50}"/>
              </a:ext>
            </a:extLst>
          </p:cNvPr>
          <p:cNvSpPr txBox="1">
            <a:spLocks/>
          </p:cNvSpPr>
          <p:nvPr/>
        </p:nvSpPr>
        <p:spPr>
          <a:xfrm>
            <a:off x="1167713" y="994865"/>
            <a:ext cx="9856574" cy="48682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Single-use vapes contain batteries and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difficult to recycle plastics.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10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These break down in landfills causing dangerous chemicals to pollute the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soil and water.</a:t>
            </a:r>
            <a:br>
              <a:rPr lang="en-GB" sz="4000" dirty="0">
                <a:solidFill>
                  <a:schemeClr val="accent3"/>
                </a:solidFill>
              </a:rPr>
            </a:b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7587-731D-7DD0-6F1F-1DBBE5D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86" y="4757351"/>
            <a:ext cx="4322628" cy="20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13E4E-0103-2D43-6235-D082E8027F08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3"/>
                </a:solidFill>
              </a:rPr>
              <a:t>These chemicals can cause harm to humans, animals </a:t>
            </a:r>
            <a:br>
              <a:rPr lang="en-GB" sz="6000" b="1" dirty="0">
                <a:solidFill>
                  <a:schemeClr val="accent3"/>
                </a:solidFill>
              </a:rPr>
            </a:br>
            <a:r>
              <a:rPr lang="en-GB" sz="6000" b="1" dirty="0">
                <a:solidFill>
                  <a:schemeClr val="accent3"/>
                </a:solidFill>
              </a:rPr>
              <a:t>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690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27" y="1726782"/>
            <a:ext cx="5937027" cy="21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>
                <a:solidFill>
                  <a:schemeClr val="accent5"/>
                </a:solidFill>
              </a:rPr>
              <a:t>The tobacco supply chain is extremely environmentally harmful on a global scale.  Environmental impact at all stages: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8A8F-6052-CCCE-3938-83EA587F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13" y="2704312"/>
            <a:ext cx="9749974" cy="144937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8E1D6D-08C3-FD46-8D40-D5A791F71C05}"/>
              </a:ext>
            </a:extLst>
          </p:cNvPr>
          <p:cNvSpPr txBox="1">
            <a:spLocks/>
          </p:cNvSpPr>
          <p:nvPr/>
        </p:nvSpPr>
        <p:spPr>
          <a:xfrm>
            <a:off x="926817" y="4364298"/>
            <a:ext cx="2234393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Cultivation/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farming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036485-62D9-0417-D009-AD28CEFC3758}"/>
              </a:ext>
            </a:extLst>
          </p:cNvPr>
          <p:cNvSpPr txBox="1">
            <a:spLocks/>
          </p:cNvSpPr>
          <p:nvPr/>
        </p:nvSpPr>
        <p:spPr>
          <a:xfrm>
            <a:off x="3306946" y="4338858"/>
            <a:ext cx="1051051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accent5"/>
                </a:solidFill>
              </a:rPr>
              <a:t>Curing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BCD82E-6ADD-C4B1-0328-9513814DDBE0}"/>
              </a:ext>
            </a:extLst>
          </p:cNvPr>
          <p:cNvSpPr txBox="1">
            <a:spLocks/>
          </p:cNvSpPr>
          <p:nvPr/>
        </p:nvSpPr>
        <p:spPr>
          <a:xfrm>
            <a:off x="4357997" y="4290339"/>
            <a:ext cx="2234393" cy="79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Primary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processing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B7BEF0-09B6-6601-7F56-F2388C84D9FA}"/>
              </a:ext>
            </a:extLst>
          </p:cNvPr>
          <p:cNvSpPr txBox="1">
            <a:spLocks/>
          </p:cNvSpPr>
          <p:nvPr/>
        </p:nvSpPr>
        <p:spPr>
          <a:xfrm>
            <a:off x="6371724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Manufacturing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7D82B1F-BABF-0BC2-AD67-BC3A6CBEEE24}"/>
              </a:ext>
            </a:extLst>
          </p:cNvPr>
          <p:cNvSpPr txBox="1">
            <a:spLocks/>
          </p:cNvSpPr>
          <p:nvPr/>
        </p:nvSpPr>
        <p:spPr>
          <a:xfrm>
            <a:off x="8054789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Distribution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697FD5C-081B-93BF-CD3B-63D33C3DEA6B}"/>
              </a:ext>
            </a:extLst>
          </p:cNvPr>
          <p:cNvSpPr txBox="1">
            <a:spLocks/>
          </p:cNvSpPr>
          <p:nvPr/>
        </p:nvSpPr>
        <p:spPr>
          <a:xfrm>
            <a:off x="9597870" y="4404639"/>
            <a:ext cx="1489170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Use/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288107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These result in: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pollution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soil degradation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biodiversity losses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Deforestation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Death: Tobacco kills 8 million people a year</a:t>
            </a:r>
            <a:endParaRPr lang="en-GB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Around </a:t>
            </a:r>
            <a:r>
              <a:rPr lang="en-GB" sz="3500" b="1" dirty="0">
                <a:solidFill>
                  <a:schemeClr val="accent3"/>
                </a:solidFill>
              </a:rPr>
              <a:t>six trillion </a:t>
            </a:r>
            <a:r>
              <a:rPr lang="en-GB" sz="3500" dirty="0">
                <a:solidFill>
                  <a:schemeClr val="accent3"/>
                </a:solidFill>
              </a:rPr>
              <a:t>cigarettes are manufactured each year globally using </a:t>
            </a:r>
            <a:r>
              <a:rPr lang="en-GB" sz="3500" b="1" dirty="0">
                <a:solidFill>
                  <a:schemeClr val="accent3"/>
                </a:solidFill>
              </a:rPr>
              <a:t>5.3 million</a:t>
            </a:r>
            <a:r>
              <a:rPr lang="en-GB" sz="3500" dirty="0">
                <a:solidFill>
                  <a:schemeClr val="accent3"/>
                </a:solidFill>
              </a:rPr>
              <a:t> hectares of land </a:t>
            </a:r>
            <a:r>
              <a:rPr lang="en-US" sz="3500" dirty="0">
                <a:solidFill>
                  <a:schemeClr val="accent3"/>
                </a:solidFill>
              </a:rPr>
              <a:t>and </a:t>
            </a:r>
            <a:r>
              <a:rPr lang="en-US" sz="3500" b="1" dirty="0">
                <a:solidFill>
                  <a:schemeClr val="accent3"/>
                </a:solidFill>
              </a:rPr>
              <a:t>600 million </a:t>
            </a:r>
            <a:r>
              <a:rPr lang="en-US" sz="3500" dirty="0">
                <a:solidFill>
                  <a:schemeClr val="accent3"/>
                </a:solidFill>
              </a:rPr>
              <a:t>trees.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accent3"/>
                </a:solidFill>
              </a:rPr>
              <a:t>Cigarettes are the most littered item on the planet with </a:t>
            </a:r>
            <a:r>
              <a:rPr lang="en-US" sz="3500" b="1" dirty="0">
                <a:solidFill>
                  <a:schemeClr val="accent3"/>
                </a:solidFill>
              </a:rPr>
              <a:t>4.5 trillion</a:t>
            </a:r>
            <a:r>
              <a:rPr lang="en-US" sz="3500" dirty="0">
                <a:solidFill>
                  <a:schemeClr val="accent3"/>
                </a:solidFill>
              </a:rPr>
              <a:t> cigarette butts polluting our pavements, parks, soil, rivers, beaches  and oceans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CC020-1947-7D41-A2AB-46DEE1B1D06B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2"/>
                </a:solidFill>
              </a:rPr>
              <a:t>Smoking causes disease, poor health and early death.</a:t>
            </a:r>
          </a:p>
        </p:txBody>
      </p:sp>
    </p:spTree>
    <p:extLst>
      <p:ext uri="{BB962C8B-B14F-4D97-AF65-F5344CB8AC3E}">
        <p14:creationId xmlns:p14="http://schemas.microsoft.com/office/powerpoint/2010/main" val="16428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All of this produced </a:t>
            </a:r>
            <a:r>
              <a:rPr lang="en-GB" sz="3500" b="1" dirty="0">
                <a:solidFill>
                  <a:schemeClr val="accent3"/>
                </a:solidFill>
              </a:rPr>
              <a:t>25 megatons</a:t>
            </a:r>
            <a:r>
              <a:rPr lang="en-GB" sz="3500" dirty="0">
                <a:solidFill>
                  <a:schemeClr val="accent3"/>
                </a:solidFill>
              </a:rPr>
              <a:t> of solid waste, </a:t>
            </a:r>
            <a:r>
              <a:rPr lang="en-GB" sz="3500" b="1" dirty="0">
                <a:solidFill>
                  <a:schemeClr val="accent3"/>
                </a:solidFill>
              </a:rPr>
              <a:t>55 megatons</a:t>
            </a:r>
            <a:r>
              <a:rPr lang="en-GB" sz="3500" dirty="0">
                <a:solidFill>
                  <a:schemeClr val="accent3"/>
                </a:solidFill>
              </a:rPr>
              <a:t> of waste water, almost </a:t>
            </a:r>
            <a:r>
              <a:rPr lang="en-GB" sz="3500" b="1" dirty="0">
                <a:solidFill>
                  <a:schemeClr val="accent3"/>
                </a:solidFill>
              </a:rPr>
              <a:t>84 megatons</a:t>
            </a:r>
            <a:r>
              <a:rPr lang="en-GB" sz="3500" dirty="0">
                <a:solidFill>
                  <a:schemeClr val="accent3"/>
                </a:solidFill>
              </a:rPr>
              <a:t> of CO</a:t>
            </a:r>
            <a:r>
              <a:rPr lang="en-GB" sz="3500" baseline="-25000" dirty="0">
                <a:solidFill>
                  <a:schemeClr val="accent3"/>
                </a:solidFill>
              </a:rPr>
              <a:t>2</a:t>
            </a:r>
            <a:r>
              <a:rPr lang="en-GB" sz="3500" dirty="0">
                <a:solidFill>
                  <a:schemeClr val="accent3"/>
                </a:solidFill>
              </a:rPr>
              <a:t> emissions to climate change – approximately 0.2% of the global total.</a:t>
            </a:r>
          </a:p>
        </p:txBody>
      </p:sp>
    </p:spTree>
    <p:extLst>
      <p:ext uri="{BB962C8B-B14F-4D97-AF65-F5344CB8AC3E}">
        <p14:creationId xmlns:p14="http://schemas.microsoft.com/office/powerpoint/2010/main" val="44993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8898-8798-E782-ABDF-0180F048ECA8}"/>
              </a:ext>
            </a:extLst>
          </p:cNvPr>
          <p:cNvSpPr txBox="1">
            <a:spLocks/>
          </p:cNvSpPr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Remember, vapes are meant to help smokers </a:t>
            </a:r>
            <a:br>
              <a:rPr lang="en-GB" sz="6000" b="1" dirty="0">
                <a:solidFill>
                  <a:schemeClr val="accent5"/>
                </a:solidFill>
              </a:rPr>
            </a:br>
            <a:r>
              <a:rPr lang="en-GB" sz="6000" b="1" dirty="0">
                <a:solidFill>
                  <a:schemeClr val="accent5"/>
                </a:solidFill>
              </a:rPr>
              <a:t>to quit for good.</a:t>
            </a:r>
          </a:p>
        </p:txBody>
      </p:sp>
    </p:spTree>
    <p:extLst>
      <p:ext uri="{BB962C8B-B14F-4D97-AF65-F5344CB8AC3E}">
        <p14:creationId xmlns:p14="http://schemas.microsoft.com/office/powerpoint/2010/main" val="117961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6" y="1562350"/>
            <a:ext cx="7531282" cy="27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779" y="1374189"/>
            <a:ext cx="702644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If you want to learn more, or have any concerns: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Talk to your teacher</a:t>
            </a:r>
          </a:p>
          <a:p>
            <a:pPr algn="ctr"/>
            <a:r>
              <a:rPr lang="en-GB" sz="3600" dirty="0"/>
              <a:t>Visit </a:t>
            </a:r>
            <a:r>
              <a:rPr lang="en-GB" sz="3600" dirty="0">
                <a:hlinkClick r:id="rId3"/>
              </a:rPr>
              <a:t>freshquit.co.uk</a:t>
            </a:r>
            <a:endParaRPr lang="en-GB" sz="3600" dirty="0"/>
          </a:p>
          <a:p>
            <a:pPr algn="ctr"/>
            <a:r>
              <a:rPr lang="en-GB" sz="3600" dirty="0"/>
              <a:t>Visit </a:t>
            </a:r>
            <a:r>
              <a:rPr lang="en-GB" sz="3600" dirty="0">
                <a:hlinkClick r:id="rId4"/>
              </a:rPr>
              <a:t>talktofrank.com</a:t>
            </a:r>
            <a:r>
              <a:rPr lang="en-GB" sz="3600" dirty="0"/>
              <a:t> </a:t>
            </a:r>
          </a:p>
          <a:p>
            <a:pPr algn="ctr"/>
            <a:endParaRPr lang="en-GB" sz="2500" dirty="0"/>
          </a:p>
          <a:p>
            <a:pPr algn="ctr"/>
            <a:r>
              <a:rPr lang="en-GB" dirty="0"/>
              <a:t>If you are worried about your use, you can call FRANK on 0300 123 6600 for friendly confidential advice.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2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82F47-9697-3F92-1B54-6E9330ED7A8B}"/>
              </a:ext>
            </a:extLst>
          </p:cNvPr>
          <p:cNvSpPr txBox="1">
            <a:spLocks/>
          </p:cNvSpPr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/>
              <a:t>Many adult smokers switch to nicotine vapes to help them quit smoking.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CBB43-780F-0C6D-81A5-E136677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4" y="1680226"/>
            <a:ext cx="3230550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3B837-CC80-36E8-8A78-570243BCFD94}"/>
              </a:ext>
            </a:extLst>
          </p:cNvPr>
          <p:cNvSpPr txBox="1">
            <a:spLocks/>
          </p:cNvSpPr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Most young people don’t </a:t>
            </a:r>
            <a:br>
              <a:rPr lang="en-GB" sz="6000" dirty="0">
                <a:solidFill>
                  <a:schemeClr val="accent3"/>
                </a:solidFill>
              </a:rPr>
            </a:br>
            <a:r>
              <a:rPr lang="en-GB" sz="6000" dirty="0">
                <a:solidFill>
                  <a:schemeClr val="accent3"/>
                </a:solidFill>
              </a:rPr>
              <a:t>vape or smoke.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F9695-F702-A027-4E53-D4E913B3DD10}"/>
              </a:ext>
            </a:extLst>
          </p:cNvPr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5453-0A40-A41B-002E-B0D0EA9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1" y="2105538"/>
            <a:ext cx="5039933" cy="3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EE795-BC34-8ADA-1422-E2E18DE25FA1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Vaping is less harmful than smoking because you don’t inhale the toxic tar and carbon monoxide found in tobacco smoke.</a:t>
            </a:r>
          </a:p>
        </p:txBody>
      </p:sp>
    </p:spTree>
    <p:extLst>
      <p:ext uri="{BB962C8B-B14F-4D97-AF65-F5344CB8AC3E}">
        <p14:creationId xmlns:p14="http://schemas.microsoft.com/office/powerpoint/2010/main" val="4496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83005-18EC-C03A-FA52-E5656D706BB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But vapes 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not harmless.</a:t>
            </a:r>
          </a:p>
        </p:txBody>
      </p:sp>
    </p:spTree>
    <p:extLst>
      <p:ext uri="{BB962C8B-B14F-4D97-AF65-F5344CB8AC3E}">
        <p14:creationId xmlns:p14="http://schemas.microsoft.com/office/powerpoint/2010/main" val="9288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50C4D-E520-31A1-E27D-29BE4E84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84" y="4302849"/>
            <a:ext cx="5684833" cy="1873593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C94528-9B65-0000-6263-3D684AFB20A3}"/>
              </a:ext>
            </a:extLst>
          </p:cNvPr>
          <p:cNvSpPr txBox="1">
            <a:spLocks/>
          </p:cNvSpPr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Short-term effects of vaping can include coughing, headaches, dizziness and sore throats.</a:t>
            </a:r>
          </a:p>
        </p:txBody>
      </p:sp>
    </p:spTree>
    <p:extLst>
      <p:ext uri="{BB962C8B-B14F-4D97-AF65-F5344CB8AC3E}">
        <p14:creationId xmlns:p14="http://schemas.microsoft.com/office/powerpoint/2010/main" val="4254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C9DD3-4DFB-F2F7-0FB3-28AD5399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8695">
            <a:off x="3840401" y="740882"/>
            <a:ext cx="1553664" cy="155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1DF6-F19D-A564-68C1-BEF89885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346">
            <a:off x="562972" y="4036634"/>
            <a:ext cx="1582578" cy="158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C3D63-B6F3-4DFD-9508-F6306F83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611">
            <a:off x="4308605" y="5191031"/>
            <a:ext cx="1152462" cy="1152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DA749-FF9D-A252-D4C8-B74D7414C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956">
            <a:off x="6249702" y="317230"/>
            <a:ext cx="2003039" cy="200303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196B38-B638-32ED-4A98-E660573E876A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And the long-term effects are, as yet, unknown.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B27B9-9619-8584-9EE5-F12F3B06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570">
            <a:off x="10288548" y="4643941"/>
            <a:ext cx="1471477" cy="14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Vapes and vaping products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that contain nicotine are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age-restricted.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5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24D29B5CC714AA17D93B899816A6D" ma:contentTypeVersion="16" ma:contentTypeDescription="Create a new document." ma:contentTypeScope="" ma:versionID="a7cd965d8949b875fdd6bd4d0bf4721f">
  <xsd:schema xmlns:xsd="http://www.w3.org/2001/XMLSchema" xmlns:xs="http://www.w3.org/2001/XMLSchema" xmlns:p="http://schemas.microsoft.com/office/2006/metadata/properties" xmlns:ns2="392bd12a-02d3-4895-a365-f1b65e870b6c" xmlns:ns3="31f6754e-bca0-401a-b5c4-9c8795ebe677" xmlns:ns4="0862de27-bf98-42c3-9af4-81ee2ef416fb" targetNamespace="http://schemas.microsoft.com/office/2006/metadata/properties" ma:root="true" ma:fieldsID="5e953c595dabda91f2258e369f49ff16" ns2:_="" ns3:_="" ns4:_="">
    <xsd:import namespace="392bd12a-02d3-4895-a365-f1b65e870b6c"/>
    <xsd:import namespace="31f6754e-bca0-401a-b5c4-9c8795ebe677"/>
    <xsd:import namespace="0862de27-bf98-42c3-9af4-81ee2ef416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bd12a-02d3-4895-a365-f1b65e870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6d91010-7741-4787-973f-69774252c9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6754e-bca0-401a-b5c4-9c8795ebe67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2de27-bf98-42c3-9af4-81ee2ef416f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fc95ec4-5ed0-4fd3-8d82-0a3a516c95da}" ma:internalName="TaxCatchAll" ma:showField="CatchAllData" ma:web="31f6754e-bca0-401a-b5c4-9c8795ebe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CBAAAE-4DE1-4CC4-84A6-5DB37685053C}"/>
</file>

<file path=customXml/itemProps2.xml><?xml version="1.0" encoding="utf-8"?>
<ds:datastoreItem xmlns:ds="http://schemas.openxmlformats.org/officeDocument/2006/customXml" ds:itemID="{AE8D6C39-3759-4E0D-B114-C8F47B9D52F6}"/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634</Words>
  <Application>Microsoft Office PowerPoint</Application>
  <PresentationFormat>Widescreen</PresentationFormat>
  <Paragraphs>77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Lucy Chapman</cp:lastModifiedBy>
  <cp:revision>43</cp:revision>
  <dcterms:created xsi:type="dcterms:W3CDTF">2023-01-31T15:53:22Z</dcterms:created>
  <dcterms:modified xsi:type="dcterms:W3CDTF">2023-03-09T13:16:39Z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</Properties>
</file>